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7772400" cy="10058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MUT Ozzy" initials="MO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F"/>
    <a:srgbClr val="000D42"/>
    <a:srgbClr val="00ACE8"/>
    <a:srgbClr val="C5C5C5"/>
    <a:srgbClr val="6DA9C0"/>
    <a:srgbClr val="00AEEF"/>
    <a:srgbClr val="D0CECE"/>
    <a:srgbClr val="F7F7F7"/>
    <a:srgbClr val="C7C7C7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4" autoAdjust="0"/>
    <p:restoredTop sz="94660"/>
  </p:normalViewPr>
  <p:slideViewPr>
    <p:cSldViewPr snapToGrid="0">
      <p:cViewPr varScale="1">
        <p:scale>
          <a:sx n="27" d="100"/>
          <a:sy n="27" d="100"/>
        </p:scale>
        <p:origin x="1732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82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375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36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47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08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941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983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951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415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236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831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20EB-AC81-4FA0-A190-EC5EAD85DFE5}" type="datetimeFigureOut">
              <a:rPr lang="fr-CA" smtClean="0"/>
              <a:t>2020-12-02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2046-4F14-4B76-AA21-F41A16BEAB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826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.png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553348" y="3983142"/>
            <a:ext cx="2953409" cy="548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553348" y="4253952"/>
            <a:ext cx="28497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50000"/>
              </a:lnSpc>
              <a:tabLst>
                <a:tab pos="184785" algn="l"/>
              </a:tabLst>
            </a:pPr>
            <a:r>
              <a:rPr lang="fr-CA" b="1" dirty="0">
                <a:solidFill>
                  <a:srgbClr val="0060AF"/>
                </a:solidFill>
                <a:cs typeface="Arial" panose="020B0604020202020204" pitchFamily="34" charset="0"/>
              </a:rPr>
              <a:t>APPLICATIONS</a:t>
            </a:r>
            <a:endParaRPr lang="en-US" b="1" dirty="0">
              <a:solidFill>
                <a:srgbClr val="0060AF"/>
              </a:solidFill>
              <a:cs typeface="Arial" panose="020B0604020202020204" pitchFamily="34" charset="0"/>
            </a:endParaRPr>
          </a:p>
          <a:p>
            <a:pPr marL="184785" indent="-172720">
              <a:lnSpc>
                <a:spcPct val="15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1400" spc="5" dirty="0" err="1">
                <a:cs typeface="Calibri"/>
              </a:rPr>
              <a:t>Contrôle</a:t>
            </a:r>
            <a:r>
              <a:rPr lang="en-US" sz="1400" spc="5" dirty="0">
                <a:cs typeface="Calibri"/>
              </a:rPr>
              <a:t> de </a:t>
            </a:r>
            <a:r>
              <a:rPr lang="en-US" sz="1400" spc="5" dirty="0" err="1">
                <a:cs typeface="Calibri"/>
              </a:rPr>
              <a:t>sécurité</a:t>
            </a:r>
            <a:r>
              <a:rPr lang="en-US" sz="1400" spc="5" dirty="0">
                <a:cs typeface="Calibri"/>
              </a:rPr>
              <a:t> </a:t>
            </a:r>
            <a:endParaRPr lang="en-US" sz="1400" strike="dblStrike" spc="5" dirty="0">
              <a:cs typeface="Calibri"/>
            </a:endParaRPr>
          </a:p>
          <a:p>
            <a:pPr marL="184785" indent="-172720">
              <a:lnSpc>
                <a:spcPct val="15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1400" spc="5" dirty="0">
                <a:cs typeface="Calibri"/>
              </a:rPr>
              <a:t>Fabrication</a:t>
            </a:r>
          </a:p>
          <a:p>
            <a:pPr marL="184785" indent="-172720">
              <a:lnSpc>
                <a:spcPct val="15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CA" sz="1400" spc="5" dirty="0" err="1">
                <a:cs typeface="Calibri"/>
              </a:rPr>
              <a:t>Expériences</a:t>
            </a:r>
            <a:r>
              <a:rPr lang="en-CA" sz="1400" spc="5" dirty="0">
                <a:cs typeface="Calibri"/>
              </a:rPr>
              <a:t> de </a:t>
            </a:r>
            <a:r>
              <a:rPr lang="en-CA" sz="1400" spc="5" dirty="0" err="1">
                <a:cs typeface="Calibri"/>
              </a:rPr>
              <a:t>laboratoire</a:t>
            </a:r>
            <a:endParaRPr lang="en-US" sz="1400" spc="5" dirty="0">
              <a:cs typeface="Calibri"/>
            </a:endParaRPr>
          </a:p>
          <a:p>
            <a:pPr marL="184785" indent="-172720">
              <a:lnSpc>
                <a:spcPct val="15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1400" spc="5" dirty="0" err="1">
                <a:cs typeface="Calibri"/>
              </a:rPr>
              <a:t>Détection</a:t>
            </a:r>
            <a:r>
              <a:rPr lang="en-US" sz="1400" spc="5" dirty="0">
                <a:cs typeface="Calibri"/>
              </a:rPr>
              <a:t> </a:t>
            </a:r>
            <a:r>
              <a:rPr lang="en-US" sz="1400" spc="5" dirty="0" err="1">
                <a:cs typeface="Calibri"/>
              </a:rPr>
              <a:t>d’armes</a:t>
            </a:r>
            <a:r>
              <a:rPr lang="en-US" sz="1400" spc="5" dirty="0">
                <a:cs typeface="Calibri"/>
              </a:rPr>
              <a:t> </a:t>
            </a:r>
            <a:r>
              <a:rPr lang="en-US" sz="1400" spc="5" dirty="0" err="1">
                <a:cs typeface="Calibri"/>
              </a:rPr>
              <a:t>dissimulées</a:t>
            </a:r>
            <a:endParaRPr lang="en-US" sz="1400" spc="5" dirty="0">
              <a:cs typeface="Calibri"/>
            </a:endParaRPr>
          </a:p>
          <a:p>
            <a:pPr marL="184785" indent="-172720">
              <a:lnSpc>
                <a:spcPct val="15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1400" spc="-5" dirty="0">
                <a:cs typeface="Calibri"/>
              </a:rPr>
              <a:t>Vision à travers le camouflage</a:t>
            </a:r>
            <a:endParaRPr lang="en-US" sz="1400" dirty="0">
              <a:cs typeface="Calibri"/>
            </a:endParaRPr>
          </a:p>
          <a:p>
            <a:pPr marL="184785" indent="-172720">
              <a:lnSpc>
                <a:spcPct val="15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CA" sz="1400" dirty="0" err="1">
                <a:cs typeface="Calibri"/>
              </a:rPr>
              <a:t>Contrôle</a:t>
            </a:r>
            <a:r>
              <a:rPr lang="en-CA" sz="1400" dirty="0">
                <a:cs typeface="Calibri"/>
              </a:rPr>
              <a:t> de la </a:t>
            </a:r>
            <a:r>
              <a:rPr lang="en-CA" sz="1400" dirty="0" err="1">
                <a:cs typeface="Calibri"/>
              </a:rPr>
              <a:t>qualité</a:t>
            </a:r>
            <a:endParaRPr lang="en-CA" sz="1400" strike="dblStrike" dirty="0">
              <a:cs typeface="Calibri"/>
            </a:endParaRPr>
          </a:p>
          <a:p>
            <a:pPr marL="184785" indent="-172720">
              <a:lnSpc>
                <a:spcPct val="15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CA" sz="1400" dirty="0">
                <a:cs typeface="Calibri"/>
              </a:rPr>
              <a:t>Surveillance des </a:t>
            </a:r>
            <a:r>
              <a:rPr lang="en-CA" sz="1400" dirty="0" err="1">
                <a:cs typeface="Calibri"/>
              </a:rPr>
              <a:t>procédés</a:t>
            </a:r>
            <a:endParaRPr lang="en-US" sz="1400" strike="dblStrike" dirty="0">
              <a:cs typeface="Calibri"/>
            </a:endParaRPr>
          </a:p>
          <a:p>
            <a:pPr marL="184785" indent="-172720">
              <a:lnSpc>
                <a:spcPct val="15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1400" dirty="0">
                <a:cs typeface="Calibri"/>
              </a:rPr>
              <a:t>Inspection des aliments</a:t>
            </a:r>
          </a:p>
          <a:p>
            <a:pPr>
              <a:lnSpc>
                <a:spcPct val="150000"/>
              </a:lnSpc>
            </a:pPr>
            <a:endParaRPr lang="en-CA" b="1" dirty="0">
              <a:solidFill>
                <a:srgbClr val="00AEE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b="1" dirty="0">
                <a:solidFill>
                  <a:srgbClr val="0060AF"/>
                </a:solidFill>
                <a:cs typeface="Arial" panose="020B0604020202020204" pitchFamily="34" charset="0"/>
              </a:rPr>
              <a:t>AVANTAGES</a:t>
            </a:r>
            <a:endParaRPr lang="en-CA" sz="1400" dirty="0">
              <a:solidFill>
                <a:srgbClr val="0060AF"/>
              </a:solidFill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cs typeface="Arial" panose="020B0604020202020204" pitchFamily="34" charset="0"/>
              </a:rPr>
              <a:t>Modes </a:t>
            </a:r>
            <a:r>
              <a:rPr lang="en-CA" sz="1400" dirty="0" err="1">
                <a:cs typeface="Arial" panose="020B0604020202020204" pitchFamily="34" charset="0"/>
              </a:rPr>
              <a:t>transmissif</a:t>
            </a:r>
            <a:r>
              <a:rPr lang="en-CA" sz="1400" dirty="0">
                <a:cs typeface="Arial" panose="020B0604020202020204" pitchFamily="34" charset="0"/>
              </a:rPr>
              <a:t> et </a:t>
            </a:r>
            <a:r>
              <a:rPr lang="en-CA" sz="1400" dirty="0" err="1">
                <a:cs typeface="Arial" panose="020B0604020202020204" pitchFamily="34" charset="0"/>
              </a:rPr>
              <a:t>réflectif</a:t>
            </a:r>
            <a:endParaRPr lang="en-CA" sz="140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cs typeface="Arial" panose="020B0604020202020204" pitchFamily="34" charset="0"/>
              </a:rPr>
              <a:t>Illumination </a:t>
            </a:r>
            <a:r>
              <a:rPr lang="en-CA" sz="1400" dirty="0" err="1">
                <a:cs typeface="Arial" panose="020B0604020202020204" pitchFamily="34" charset="0"/>
              </a:rPr>
              <a:t>uniforme</a:t>
            </a:r>
            <a:r>
              <a:rPr lang="en-CA" sz="1400" dirty="0"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>
              <a:cs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293" y="2266483"/>
            <a:ext cx="64759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90C0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/>
              <a:t>INO propose </a:t>
            </a:r>
            <a:r>
              <a:rPr lang="en-US" sz="1400" dirty="0" err="1"/>
              <a:t>une</a:t>
            </a:r>
            <a:r>
              <a:rPr lang="en-US" sz="1400" dirty="0"/>
              <a:t> source </a:t>
            </a:r>
            <a:r>
              <a:rPr lang="en-US" sz="1400" dirty="0" err="1"/>
              <a:t>d’illumination</a:t>
            </a:r>
            <a:r>
              <a:rPr lang="en-US" sz="1400" dirty="0"/>
              <a:t> </a:t>
            </a:r>
            <a:r>
              <a:rPr lang="en-US" sz="1400" dirty="0" err="1"/>
              <a:t>térahertz</a:t>
            </a:r>
            <a:r>
              <a:rPr lang="en-US" sz="1400" dirty="0"/>
              <a:t> (THz) </a:t>
            </a:r>
            <a:r>
              <a:rPr lang="en-US" sz="1400" dirty="0" err="1"/>
              <a:t>spécialement</a:t>
            </a:r>
            <a:r>
              <a:rPr lang="en-US" sz="1400" dirty="0"/>
              <a:t> </a:t>
            </a:r>
            <a:r>
              <a:rPr lang="en-US" sz="1400" dirty="0" err="1"/>
              <a:t>conçue</a:t>
            </a:r>
            <a:r>
              <a:rPr lang="en-US" sz="1400" dirty="0"/>
              <a:t> pour assembler un </a:t>
            </a:r>
            <a:r>
              <a:rPr lang="en-US" sz="1400" dirty="0" err="1"/>
              <a:t>système</a:t>
            </a:r>
            <a:r>
              <a:rPr lang="en-US" sz="1400" dirty="0"/>
              <a:t> </a:t>
            </a:r>
            <a:r>
              <a:rPr lang="en-US" sz="1400" dirty="0" err="1"/>
              <a:t>d’imagerie</a:t>
            </a:r>
            <a:r>
              <a:rPr lang="en-US" sz="1400" dirty="0"/>
              <a:t> THz </a:t>
            </a:r>
            <a:r>
              <a:rPr lang="en-US" sz="1400" dirty="0" err="1"/>
              <a:t>complet</a:t>
            </a:r>
            <a:r>
              <a:rPr lang="en-US" sz="1400" dirty="0"/>
              <a:t> </a:t>
            </a:r>
            <a:r>
              <a:rPr lang="en-US" sz="1400" dirty="0" err="1"/>
              <a:t>lorsqu’elle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jumelée</a:t>
            </a:r>
            <a:r>
              <a:rPr lang="en-US" sz="1400" dirty="0"/>
              <a:t> à la </a:t>
            </a:r>
            <a:r>
              <a:rPr lang="en-US" sz="1400" dirty="0" err="1"/>
              <a:t>caméra</a:t>
            </a:r>
            <a:r>
              <a:rPr lang="en-US" sz="1400" dirty="0"/>
              <a:t> MICROXCAM-384i-THz. </a:t>
            </a:r>
          </a:p>
          <a:p>
            <a:pPr algn="just"/>
            <a:endParaRPr lang="fr-CA" sz="1400" dirty="0"/>
          </a:p>
          <a:p>
            <a:pPr algn="just"/>
            <a:r>
              <a:rPr lang="en-CA" sz="1400" dirty="0"/>
              <a:t>Le </a:t>
            </a:r>
            <a:r>
              <a:rPr lang="en-CA" sz="1400" dirty="0" err="1"/>
              <a:t>système</a:t>
            </a:r>
            <a:r>
              <a:rPr lang="en-CA" sz="1400" dirty="0"/>
              <a:t> </a:t>
            </a:r>
            <a:r>
              <a:rPr lang="en-CA" sz="1400" dirty="0" err="1"/>
              <a:t>d’imagerie</a:t>
            </a:r>
            <a:r>
              <a:rPr lang="en-CA" sz="1400" dirty="0"/>
              <a:t> THz </a:t>
            </a:r>
            <a:r>
              <a:rPr lang="en-CA" sz="1400" dirty="0" err="1"/>
              <a:t>est</a:t>
            </a:r>
            <a:r>
              <a:rPr lang="en-CA" sz="1400" dirty="0"/>
              <a:t> </a:t>
            </a:r>
            <a:r>
              <a:rPr lang="en-CA" sz="1400" dirty="0" err="1"/>
              <a:t>utilisé</a:t>
            </a:r>
            <a:r>
              <a:rPr lang="en-CA" sz="1400" dirty="0"/>
              <a:t> pour</a:t>
            </a:r>
            <a:r>
              <a:rPr lang="en-CA" sz="1400" dirty="0">
                <a:solidFill>
                  <a:srgbClr val="FF0000"/>
                </a:solidFill>
              </a:rPr>
              <a:t> </a:t>
            </a:r>
            <a:r>
              <a:rPr lang="en-CA" sz="1400" dirty="0" err="1"/>
              <a:t>l’imagerie</a:t>
            </a:r>
            <a:r>
              <a:rPr lang="en-CA" sz="1400" dirty="0"/>
              <a:t> au travers des </a:t>
            </a:r>
            <a:r>
              <a:rPr lang="en-CA" sz="1400" dirty="0" err="1"/>
              <a:t>objets</a:t>
            </a:r>
            <a:r>
              <a:rPr lang="en-CA" sz="1400" dirty="0"/>
              <a:t>. </a:t>
            </a:r>
            <a:r>
              <a:rPr lang="en-CA" sz="1400" dirty="0" err="1"/>
              <a:t>Dans</a:t>
            </a:r>
            <a:r>
              <a:rPr lang="en-CA" sz="1400" dirty="0"/>
              <a:t> </a:t>
            </a:r>
            <a:r>
              <a:rPr lang="en-CA" sz="1400" dirty="0" err="1"/>
              <a:t>sa</a:t>
            </a:r>
            <a:r>
              <a:rPr lang="en-CA" sz="1400" dirty="0"/>
              <a:t> configuration par </a:t>
            </a:r>
            <a:r>
              <a:rPr lang="en-CA" sz="1400" dirty="0" err="1"/>
              <a:t>défaut</a:t>
            </a:r>
            <a:r>
              <a:rPr lang="en-CA" sz="1400" dirty="0"/>
              <a:t>, les images </a:t>
            </a:r>
            <a:r>
              <a:rPr lang="en-CA" sz="1400" dirty="0" err="1"/>
              <a:t>sont</a:t>
            </a:r>
            <a:r>
              <a:rPr lang="en-CA" sz="1400" dirty="0"/>
              <a:t> </a:t>
            </a:r>
            <a:r>
              <a:rPr lang="en-CA" sz="1400" dirty="0" err="1"/>
              <a:t>capturées</a:t>
            </a:r>
            <a:r>
              <a:rPr lang="en-CA" sz="1400" dirty="0"/>
              <a:t> </a:t>
            </a:r>
            <a:r>
              <a:rPr lang="en-CA" sz="1400" dirty="0" err="1"/>
              <a:t>en</a:t>
            </a:r>
            <a:r>
              <a:rPr lang="en-CA" sz="1400" dirty="0"/>
              <a:t> transmission, </a:t>
            </a:r>
            <a:r>
              <a:rPr lang="en-CA" sz="1400" dirty="0" err="1"/>
              <a:t>où</a:t>
            </a:r>
            <a:r>
              <a:rPr lang="en-CA" sz="1400" dirty="0"/>
              <a:t> </a:t>
            </a:r>
            <a:r>
              <a:rPr lang="en-CA" sz="1400" dirty="0" err="1"/>
              <a:t>l’objet</a:t>
            </a:r>
            <a:r>
              <a:rPr lang="en-CA" sz="1400" dirty="0"/>
              <a:t> à tester </a:t>
            </a:r>
            <a:r>
              <a:rPr lang="en-CA" sz="1400" dirty="0" err="1"/>
              <a:t>est</a:t>
            </a:r>
            <a:r>
              <a:rPr lang="en-CA" sz="1400" dirty="0"/>
              <a:t> </a:t>
            </a:r>
            <a:r>
              <a:rPr lang="en-CA" sz="1400" dirty="0" err="1"/>
              <a:t>placé</a:t>
            </a:r>
            <a:r>
              <a:rPr lang="en-CA" sz="1400" dirty="0"/>
              <a:t> entre la source THz et la </a:t>
            </a:r>
            <a:r>
              <a:rPr lang="en-CA" sz="1400" dirty="0" err="1"/>
              <a:t>caméra</a:t>
            </a:r>
            <a:r>
              <a:rPr lang="en-CA" sz="1400" dirty="0"/>
              <a:t> THz. Le </a:t>
            </a:r>
            <a:r>
              <a:rPr lang="en-CA" sz="1400" dirty="0" err="1"/>
              <a:t>système</a:t>
            </a:r>
            <a:r>
              <a:rPr lang="en-CA" sz="1400" dirty="0"/>
              <a:t> </a:t>
            </a:r>
            <a:r>
              <a:rPr lang="en-CA" sz="1400" dirty="0" err="1"/>
              <a:t>peut</a:t>
            </a:r>
            <a:r>
              <a:rPr lang="en-CA" sz="1400" dirty="0"/>
              <a:t> </a:t>
            </a:r>
            <a:r>
              <a:rPr lang="en-CA" sz="1400" dirty="0" err="1"/>
              <a:t>également</a:t>
            </a:r>
            <a:r>
              <a:rPr lang="en-CA" sz="1400" dirty="0"/>
              <a:t> </a:t>
            </a:r>
            <a:r>
              <a:rPr lang="en-CA" sz="1400" dirty="0" err="1"/>
              <a:t>être</a:t>
            </a:r>
            <a:r>
              <a:rPr lang="en-CA" sz="1400" dirty="0"/>
              <a:t> </a:t>
            </a:r>
            <a:r>
              <a:rPr lang="en-CA" sz="1400" dirty="0" err="1"/>
              <a:t>configuré</a:t>
            </a:r>
            <a:r>
              <a:rPr lang="en-CA" sz="1400" dirty="0"/>
              <a:t> pour </a:t>
            </a:r>
            <a:r>
              <a:rPr lang="en-CA" sz="1400" dirty="0" err="1"/>
              <a:t>opérer</a:t>
            </a:r>
            <a:r>
              <a:rPr lang="en-CA" sz="1400" dirty="0"/>
              <a:t> </a:t>
            </a:r>
            <a:r>
              <a:rPr lang="en-CA" sz="1400" dirty="0" err="1"/>
              <a:t>en</a:t>
            </a:r>
            <a:r>
              <a:rPr lang="en-CA" sz="1400" dirty="0"/>
              <a:t> mode </a:t>
            </a:r>
            <a:r>
              <a:rPr lang="en-CA" sz="1400" dirty="0" err="1"/>
              <a:t>réflection</a:t>
            </a:r>
            <a:r>
              <a:rPr lang="en-CA" sz="1400" dirty="0"/>
              <a:t>. </a:t>
            </a:r>
            <a:endParaRPr lang="en-US" sz="1400" dirty="0"/>
          </a:p>
        </p:txBody>
      </p:sp>
      <p:sp>
        <p:nvSpPr>
          <p:cNvPr id="25" name="Rectangle 24"/>
          <p:cNvSpPr/>
          <p:nvPr>
            <p:custDataLst>
              <p:tags r:id="rId4"/>
            </p:custDataLst>
          </p:nvPr>
        </p:nvSpPr>
        <p:spPr>
          <a:xfrm>
            <a:off x="3659190" y="3983142"/>
            <a:ext cx="3560620" cy="548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ZoneTexte 25"/>
          <p:cNvSpPr txBox="1"/>
          <p:nvPr>
            <p:custDataLst>
              <p:tags r:id="rId5"/>
            </p:custDataLst>
          </p:nvPr>
        </p:nvSpPr>
        <p:spPr>
          <a:xfrm>
            <a:off x="314325" y="1127475"/>
            <a:ext cx="7000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500" b="1" dirty="0" err="1">
                <a:solidFill>
                  <a:srgbClr val="0060AF"/>
                </a:solidFill>
              </a:rPr>
              <a:t>Système</a:t>
            </a:r>
            <a:r>
              <a:rPr lang="en-CA" sz="4500" b="1" dirty="0">
                <a:solidFill>
                  <a:srgbClr val="0060AF"/>
                </a:solidFill>
              </a:rPr>
              <a:t> </a:t>
            </a:r>
            <a:r>
              <a:rPr lang="en-CA" sz="4500" b="1" dirty="0" err="1">
                <a:solidFill>
                  <a:srgbClr val="0060AF"/>
                </a:solidFill>
              </a:rPr>
              <a:t>d’iIllumination</a:t>
            </a:r>
            <a:r>
              <a:rPr lang="en-CA" sz="4500" b="1" dirty="0">
                <a:solidFill>
                  <a:srgbClr val="0060AF"/>
                </a:solidFill>
              </a:rPr>
              <a:t> THz</a:t>
            </a:r>
            <a:endParaRPr lang="en-CA" sz="4500" b="1" strike="dblStrike" dirty="0">
              <a:solidFill>
                <a:srgbClr val="0060AF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-1628292" y="1900006"/>
            <a:ext cx="991518" cy="661012"/>
          </a:xfrm>
          <a:prstGeom prst="rect">
            <a:avLst/>
          </a:prstGeom>
          <a:solidFill>
            <a:srgbClr val="00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7"/>
            </p:custDataLst>
          </p:nvPr>
        </p:nvSpPr>
        <p:spPr>
          <a:xfrm>
            <a:off x="-1613778" y="2712894"/>
            <a:ext cx="991518" cy="661012"/>
          </a:xfrm>
          <a:prstGeom prst="rect">
            <a:avLst/>
          </a:prstGeom>
          <a:solidFill>
            <a:srgbClr val="000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7A3B48-D5EC-A546-8892-995F50A285E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76783" y="263657"/>
            <a:ext cx="2031568" cy="826735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CBBFE20-1F4C-F248-94D5-77D8A51C14CD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48037" y="2057211"/>
            <a:ext cx="6838588" cy="0"/>
          </a:xfrm>
          <a:prstGeom prst="line">
            <a:avLst/>
          </a:prstGeom>
          <a:ln w="9525">
            <a:solidFill>
              <a:srgbClr val="006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>
            <p:custDataLst>
              <p:tags r:id="rId10"/>
            </p:custDataLst>
          </p:nvPr>
        </p:nvSpPr>
        <p:spPr>
          <a:xfrm>
            <a:off x="387293" y="4245910"/>
            <a:ext cx="3192432" cy="5488518"/>
          </a:xfrm>
          <a:prstGeom prst="rect">
            <a:avLst/>
          </a:prstGeom>
          <a:noFill/>
          <a:ln w="19050">
            <a:solidFill>
              <a:srgbClr val="0060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5"/>
          <p:cNvCxnSpPr/>
          <p:nvPr>
            <p:custDataLst>
              <p:tags r:id="rId11"/>
            </p:custDataLst>
          </p:nvPr>
        </p:nvCxnSpPr>
        <p:spPr>
          <a:xfrm flipV="1">
            <a:off x="576049" y="7500257"/>
            <a:ext cx="2577806" cy="8709"/>
          </a:xfrm>
          <a:prstGeom prst="line">
            <a:avLst/>
          </a:prstGeom>
          <a:ln w="12700">
            <a:solidFill>
              <a:srgbClr val="0060A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95" y="3693506"/>
            <a:ext cx="5243316" cy="34955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80" y="6947344"/>
            <a:ext cx="3781596" cy="29327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6200000">
            <a:off x="6672079" y="8501678"/>
            <a:ext cx="188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MKT-2020-VSI-15-FR</a:t>
            </a:r>
          </a:p>
        </p:txBody>
      </p:sp>
    </p:spTree>
    <p:extLst>
      <p:ext uri="{BB962C8B-B14F-4D97-AF65-F5344CB8AC3E}">
        <p14:creationId xmlns:p14="http://schemas.microsoft.com/office/powerpoint/2010/main" val="52275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247650" y="9239250"/>
            <a:ext cx="7353300" cy="657225"/>
          </a:xfrm>
          <a:prstGeom prst="rect">
            <a:avLst/>
          </a:prstGeom>
          <a:solidFill>
            <a:srgbClr val="000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92" y="9346165"/>
            <a:ext cx="3752850" cy="4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INO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2740 rue Einstein, Québec, Québec,  G1P 4S4 Canada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30249" y="9347472"/>
            <a:ext cx="1820149" cy="4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418-657-7006 / 1-866-657-7406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www.ino.ca / info@ino.ca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object 3"/>
          <p:cNvSpPr txBox="1"/>
          <p:nvPr>
            <p:custDataLst>
              <p:tags r:id="rId4"/>
            </p:custDataLst>
          </p:nvPr>
        </p:nvSpPr>
        <p:spPr>
          <a:xfrm>
            <a:off x="387294" y="6744296"/>
            <a:ext cx="4279956" cy="5286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buClr>
                <a:srgbClr val="11ADE4"/>
              </a:buClr>
              <a:buSzPct val="58333"/>
              <a:tabLst>
                <a:tab pos="47625" algn="l"/>
              </a:tabLst>
            </a:pPr>
            <a:r>
              <a:rPr lang="en-CA" sz="1000" spc="10" baseline="30000" dirty="0">
                <a:cs typeface="Arial"/>
              </a:rPr>
              <a:t>1</a:t>
            </a:r>
            <a:r>
              <a:rPr lang="en-CA" sz="1000" spc="10" dirty="0">
                <a:cs typeface="Arial"/>
              </a:rPr>
              <a:t> </a:t>
            </a:r>
            <a:r>
              <a:rPr sz="1000" spc="10" dirty="0" err="1">
                <a:cs typeface="Arial"/>
              </a:rPr>
              <a:t>Sp</a:t>
            </a:r>
            <a:r>
              <a:rPr lang="en-CA" sz="1000" spc="10" dirty="0" err="1">
                <a:cs typeface="Arial"/>
              </a:rPr>
              <a:t>écifications</a:t>
            </a:r>
            <a:r>
              <a:rPr lang="en-CA" sz="1000" spc="10" dirty="0">
                <a:cs typeface="Arial"/>
              </a:rPr>
              <a:t> </a:t>
            </a:r>
            <a:r>
              <a:rPr lang="en-CA" sz="1000" spc="10" dirty="0" err="1">
                <a:cs typeface="Arial"/>
              </a:rPr>
              <a:t>sujettes</a:t>
            </a:r>
            <a:r>
              <a:rPr lang="en-CA" sz="1000" spc="10" dirty="0">
                <a:cs typeface="Arial"/>
              </a:rPr>
              <a:t> à </a:t>
            </a:r>
            <a:r>
              <a:rPr lang="en-CA" sz="1000" spc="10" dirty="0" err="1">
                <a:cs typeface="Arial"/>
              </a:rPr>
              <a:t>changement</a:t>
            </a:r>
            <a:r>
              <a:rPr lang="en-CA" sz="1000" spc="10" dirty="0">
                <a:cs typeface="Arial"/>
              </a:rPr>
              <a:t>.</a:t>
            </a:r>
            <a:endParaRPr lang="en-US" sz="1000" dirty="0">
              <a:cs typeface="Arial"/>
            </a:endParaRPr>
          </a:p>
          <a:p>
            <a:pPr marL="12065">
              <a:lnSpc>
                <a:spcPct val="100000"/>
              </a:lnSpc>
              <a:buClr>
                <a:srgbClr val="11ADE4"/>
              </a:buClr>
              <a:buSzPct val="58333"/>
              <a:tabLst>
                <a:tab pos="47625" algn="l"/>
              </a:tabLst>
            </a:pPr>
            <a:r>
              <a:rPr lang="fr-CA" sz="1000" baseline="30000" dirty="0">
                <a:cs typeface="Arial"/>
              </a:rPr>
              <a:t>2</a:t>
            </a:r>
            <a:r>
              <a:rPr lang="fr-CA" sz="1000" dirty="0">
                <a:cs typeface="Arial"/>
              </a:rPr>
              <a:t> Les spécifications peuvent  être adaptées à des besoins spécifiques.</a:t>
            </a:r>
            <a:endParaRPr sz="1000" dirty="0">
              <a:cs typeface="Arial"/>
            </a:endParaRP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276783" y="7401979"/>
            <a:ext cx="40490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rgbClr val="0060AF"/>
                </a:solidFill>
                <a:cs typeface="Arial" panose="020B0604020202020204" pitchFamily="34" charset="0"/>
              </a:rPr>
              <a:t>COMPOSANTES COMPL</a:t>
            </a:r>
            <a:r>
              <a:rPr lang="fr-CA" sz="1600" b="1" dirty="0">
                <a:solidFill>
                  <a:srgbClr val="0060AF"/>
                </a:solidFill>
                <a:cs typeface="Arial" panose="020B0604020202020204" pitchFamily="34" charset="0"/>
              </a:rPr>
              <a:t>ÉMENTAIRES </a:t>
            </a:r>
            <a:r>
              <a:rPr lang="en-CA" sz="1600" b="1" dirty="0">
                <a:solidFill>
                  <a:srgbClr val="0060AF"/>
                </a:solidFill>
                <a:cs typeface="Arial" panose="020B0604020202020204" pitchFamily="34" charset="0"/>
              </a:rPr>
              <a:t>POUR UN SYSTÈME D’IMAGERIE THZ COMPLET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/>
              <a:t>Les </a:t>
            </a:r>
            <a:r>
              <a:rPr lang="en-CA" sz="1400" dirty="0" err="1"/>
              <a:t>composantes</a:t>
            </a:r>
            <a:r>
              <a:rPr lang="en-CA" sz="1400" dirty="0"/>
              <a:t> THz (</a:t>
            </a:r>
            <a:r>
              <a:rPr lang="en-CA" sz="1400" dirty="0" err="1"/>
              <a:t>caméra</a:t>
            </a:r>
            <a:r>
              <a:rPr lang="en-CA" sz="1400" dirty="0"/>
              <a:t>, </a:t>
            </a:r>
            <a:r>
              <a:rPr lang="en-CA" sz="1400" dirty="0" err="1"/>
              <a:t>objectifs</a:t>
            </a:r>
            <a:r>
              <a:rPr lang="en-CA" sz="1400" dirty="0"/>
              <a:t>, </a:t>
            </a:r>
            <a:r>
              <a:rPr lang="en-CA" sz="1400" dirty="0" err="1"/>
              <a:t>ordinateur</a:t>
            </a:r>
            <a:r>
              <a:rPr lang="en-CA" sz="1400" dirty="0"/>
              <a:t>) </a:t>
            </a:r>
            <a:r>
              <a:rPr lang="en-CA" sz="1400" dirty="0" err="1"/>
              <a:t>peuvent</a:t>
            </a:r>
            <a:r>
              <a:rPr lang="en-CA" sz="1400" dirty="0"/>
              <a:t> </a:t>
            </a:r>
            <a:r>
              <a:rPr lang="en-CA" sz="1400" dirty="0" err="1"/>
              <a:t>être</a:t>
            </a:r>
            <a:r>
              <a:rPr lang="en-CA" sz="1400" dirty="0"/>
              <a:t> </a:t>
            </a:r>
            <a:r>
              <a:rPr lang="en-CA" sz="1400" dirty="0" err="1"/>
              <a:t>achetées</a:t>
            </a:r>
            <a:r>
              <a:rPr lang="en-CA" sz="1400" dirty="0"/>
              <a:t> pour assembler un </a:t>
            </a:r>
            <a:r>
              <a:rPr lang="en-CA" sz="1400" dirty="0" err="1"/>
              <a:t>système</a:t>
            </a:r>
            <a:r>
              <a:rPr lang="en-CA" sz="1400" dirty="0"/>
              <a:t> THz </a:t>
            </a:r>
            <a:r>
              <a:rPr lang="en-CA" sz="1400" dirty="0" err="1"/>
              <a:t>complet</a:t>
            </a:r>
            <a:r>
              <a:rPr lang="en-CA" sz="1400" dirty="0"/>
              <a:t>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77A3B48-D5EC-A546-8892-995F50A285E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6783" y="263657"/>
            <a:ext cx="2031568" cy="826735"/>
          </a:xfrm>
          <a:prstGeom prst="rect">
            <a:avLst/>
          </a:prstGeom>
        </p:spPr>
      </p:pic>
      <p:sp>
        <p:nvSpPr>
          <p:cNvPr id="17" name="ZoneTexte 16"/>
          <p:cNvSpPr txBox="1"/>
          <p:nvPr>
            <p:custDataLst>
              <p:tags r:id="rId7"/>
            </p:custDataLst>
          </p:nvPr>
        </p:nvSpPr>
        <p:spPr>
          <a:xfrm>
            <a:off x="314325" y="1127475"/>
            <a:ext cx="7000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500" b="1" dirty="0" err="1">
                <a:solidFill>
                  <a:srgbClr val="0060AF"/>
                </a:solidFill>
              </a:rPr>
              <a:t>Système</a:t>
            </a:r>
            <a:r>
              <a:rPr lang="en-CA" sz="4500" b="1" dirty="0">
                <a:solidFill>
                  <a:srgbClr val="0060AF"/>
                </a:solidFill>
              </a:rPr>
              <a:t> </a:t>
            </a:r>
            <a:r>
              <a:rPr lang="en-CA" sz="4500" b="1" dirty="0" err="1">
                <a:solidFill>
                  <a:srgbClr val="0060AF"/>
                </a:solidFill>
              </a:rPr>
              <a:t>d’illumination</a:t>
            </a:r>
            <a:r>
              <a:rPr lang="en-CA" sz="4500" b="1" dirty="0">
                <a:solidFill>
                  <a:srgbClr val="0060AF"/>
                </a:solidFill>
              </a:rPr>
              <a:t> THz</a:t>
            </a:r>
            <a:endParaRPr lang="en-CA" sz="4500" b="1" strike="dblStrike" dirty="0">
              <a:solidFill>
                <a:srgbClr val="0060AF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CBBFE20-1F4C-F248-94D5-77D8A51C14CD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48037" y="2057211"/>
            <a:ext cx="6838588" cy="0"/>
          </a:xfrm>
          <a:prstGeom prst="line">
            <a:avLst/>
          </a:prstGeom>
          <a:ln w="9525">
            <a:solidFill>
              <a:srgbClr val="006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61" y="6016007"/>
            <a:ext cx="4649914" cy="3606112"/>
          </a:xfrm>
          <a:prstGeom prst="rect">
            <a:avLst/>
          </a:prstGeom>
        </p:spPr>
      </p:pic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E0036B84-87F3-47AD-B09D-2CB9AEB5C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27458"/>
              </p:ext>
            </p:extLst>
          </p:nvPr>
        </p:nvGraphicFramePr>
        <p:xfrm>
          <a:off x="152836" y="2102345"/>
          <a:ext cx="7466728" cy="4576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715">
                  <a:extLst>
                    <a:ext uri="{9D8B030D-6E8A-4147-A177-3AD203B41FA5}">
                      <a16:colId xmlns:a16="http://schemas.microsoft.com/office/drawing/2014/main" val="2867644986"/>
                    </a:ext>
                  </a:extLst>
                </a:gridCol>
                <a:gridCol w="413449">
                  <a:extLst>
                    <a:ext uri="{9D8B030D-6E8A-4147-A177-3AD203B41FA5}">
                      <a16:colId xmlns:a16="http://schemas.microsoft.com/office/drawing/2014/main" val="589953454"/>
                    </a:ext>
                  </a:extLst>
                </a:gridCol>
                <a:gridCol w="1395577">
                  <a:extLst>
                    <a:ext uri="{9D8B030D-6E8A-4147-A177-3AD203B41FA5}">
                      <a16:colId xmlns:a16="http://schemas.microsoft.com/office/drawing/2014/main" val="1224008459"/>
                    </a:ext>
                  </a:extLst>
                </a:gridCol>
                <a:gridCol w="1651987">
                  <a:extLst>
                    <a:ext uri="{9D8B030D-6E8A-4147-A177-3AD203B41FA5}">
                      <a16:colId xmlns:a16="http://schemas.microsoft.com/office/drawing/2014/main" val="2935208009"/>
                    </a:ext>
                  </a:extLst>
                </a:gridCol>
              </a:tblGrid>
              <a:tr h="377729">
                <a:tc>
                  <a:txBody>
                    <a:bodyPr/>
                    <a:lstStyle/>
                    <a:p>
                      <a:pPr marL="8509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Spécifications Source </a:t>
                      </a:r>
                      <a:r>
                        <a:rPr lang="fr-CA" sz="1600" baseline="300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(1)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F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Standard </a:t>
                      </a: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0.5 </a:t>
                      </a:r>
                      <a:r>
                        <a:rPr lang="fr-CA" sz="1600" b="1" dirty="0" err="1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THz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Standard</a:t>
                      </a: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baseline="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0.28 </a:t>
                      </a:r>
                      <a:r>
                        <a:rPr lang="fr-CA" sz="1600" b="1" baseline="0" dirty="0" err="1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THz</a:t>
                      </a:r>
                      <a:endParaRPr lang="fr-CA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+mn-lt"/>
                          <a:cs typeface="Calibri"/>
                        </a:rPr>
                        <a:t>Compact 0.5 </a:t>
                      </a:r>
                      <a:r>
                        <a:rPr lang="fr-CA" sz="1600" b="1" dirty="0" err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+mn-lt"/>
                          <a:cs typeface="Calibri"/>
                        </a:rPr>
                        <a:t>THz</a:t>
                      </a:r>
                      <a:endParaRPr lang="fr-CA" sz="1600" b="1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+mn-lt"/>
                        <a:cs typeface="Calibri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Nouveau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F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Compact </a:t>
                      </a: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0.5 </a:t>
                      </a:r>
                      <a:r>
                        <a:rPr lang="fr-CA" sz="1600" b="1" dirty="0" err="1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THz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Nouveau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F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Compact 0.28 </a:t>
                      </a:r>
                      <a:r>
                        <a:rPr lang="fr-CA" sz="1600" b="1" dirty="0" err="1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THz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6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Nouveau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16">
                <a:tc>
                  <a:txBody>
                    <a:bodyPr/>
                    <a:lstStyle/>
                    <a:p>
                      <a:pPr marL="8509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Fréquence centrale</a:t>
                      </a:r>
                      <a:r>
                        <a:rPr lang="fr-CA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200" baseline="30000" dirty="0">
                          <a:latin typeface="+mn-lt"/>
                          <a:cs typeface="Calibri"/>
                        </a:rPr>
                        <a:t>(2)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200" dirty="0">
                          <a:latin typeface="+mn-lt"/>
                          <a:cs typeface="Calibri"/>
                        </a:rPr>
                        <a:t>0.5 </a:t>
                      </a:r>
                      <a:r>
                        <a:rPr lang="fr-CA" sz="1200" dirty="0" err="1">
                          <a:latin typeface="+mn-lt"/>
                          <a:cs typeface="Calibri"/>
                        </a:rPr>
                        <a:t>THz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  <a:cs typeface="Calibri"/>
                        </a:rPr>
                        <a:t>0.28 </a:t>
                      </a:r>
                      <a:r>
                        <a:rPr lang="fr-CA" sz="1200" dirty="0" err="1">
                          <a:latin typeface="+mn-lt"/>
                          <a:cs typeface="Calibri"/>
                        </a:rPr>
                        <a:t>THz</a:t>
                      </a:r>
                      <a:endParaRPr lang="fr-CA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200" dirty="0">
                          <a:latin typeface="+mn-lt"/>
                          <a:cs typeface="Calibri"/>
                        </a:rPr>
                        <a:t>0.5 </a:t>
                      </a:r>
                      <a:r>
                        <a:rPr lang="fr-CA" sz="1200" dirty="0" err="1">
                          <a:latin typeface="+mn-lt"/>
                          <a:cs typeface="Calibri"/>
                        </a:rPr>
                        <a:t>THz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200">
                          <a:latin typeface="+mn-lt"/>
                          <a:cs typeface="Calibri"/>
                        </a:rPr>
                        <a:t>0.5 THz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200" dirty="0">
                          <a:latin typeface="+mn-lt"/>
                          <a:cs typeface="Calibri"/>
                        </a:rPr>
                        <a:t>0.28 </a:t>
                      </a:r>
                      <a:r>
                        <a:rPr lang="fr-CA" sz="1200" dirty="0" err="1">
                          <a:latin typeface="+mn-lt"/>
                          <a:cs typeface="Calibri"/>
                        </a:rPr>
                        <a:t>THz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+mn-lt"/>
                          <a:cs typeface="Calibri"/>
                        </a:rPr>
                        <a:t>Surface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d’illumination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baseline="30000" dirty="0">
                          <a:latin typeface="+mn-lt"/>
                          <a:cs typeface="Calibri"/>
                        </a:rPr>
                        <a:t>(2)</a:t>
                      </a:r>
                      <a:endParaRPr sz="1200" baseline="300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̴ 4.5 x 6 pouces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8509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̴ 3 x 4 pouces</a:t>
                      </a:r>
                      <a:endParaRPr lang="fr-CA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                              ̴ 3 x 4 pouces</a:t>
                      </a:r>
                      <a:endParaRPr lang="fr-CA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72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+mn-lt"/>
                          <a:cs typeface="Calibri"/>
                        </a:rPr>
                        <a:t>Optique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d’éclairage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THz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+mn-lt"/>
                          <a:cs typeface="Calibri"/>
                        </a:rPr>
                        <a:t>Optimisé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pour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l’uniformité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du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faisceau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 </a:t>
                      </a:r>
                      <a:r>
                        <a:rPr lang="fr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̴  0.5 </a:t>
                      </a:r>
                      <a:r>
                        <a:rPr lang="fr-CA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THz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+mn-lt"/>
                          <a:cs typeface="Calibri"/>
                        </a:rPr>
                        <a:t>Optimisé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pour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l’uniformité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du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faisceau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à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fr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̴ 0.28 </a:t>
                      </a:r>
                      <a:r>
                        <a:rPr lang="fr-CA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THz</a:t>
                      </a:r>
                      <a:endParaRPr lang="fr-CA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+mn-lt"/>
                          <a:cs typeface="Calibri"/>
                        </a:rPr>
                        <a:t>Optimisé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pour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l’uniformité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du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faisceau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 </a:t>
                      </a:r>
                      <a:r>
                        <a:rPr lang="fr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̴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0.5THz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+mn-lt"/>
                          <a:cs typeface="Calibri"/>
                        </a:rPr>
                        <a:t>Optimisé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pour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l’uniformité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du </a:t>
                      </a:r>
                      <a:r>
                        <a:rPr lang="en-US" sz="1200" dirty="0" err="1">
                          <a:latin typeface="+mn-lt"/>
                          <a:cs typeface="Calibri"/>
                        </a:rPr>
                        <a:t>faisceau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 </a:t>
                      </a:r>
                      <a:r>
                        <a:rPr lang="fr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̴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0.5 THz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n-US" sz="1200">
                          <a:latin typeface="+mn-lt"/>
                          <a:cs typeface="Calibri"/>
                        </a:rPr>
                        <a:t>Optimisé pour l’uniformité du faisceau à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 </a:t>
                      </a:r>
                      <a:r>
                        <a:rPr lang="fr-CA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̴ 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0.28 THz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+mn-lt"/>
                          <a:cs typeface="Calibri"/>
                        </a:rPr>
                        <a:t>Puissance de sortie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̴ 1.25 mW typique 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C6C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     ̴ 4 mW typique</a:t>
                      </a:r>
                      <a:endParaRPr lang="fr-CA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09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̴ 1.25 mW typique</a:t>
                      </a:r>
                      <a:endParaRPr lang="fr-CA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̴ 1.25 mW typique</a:t>
                      </a:r>
                      <a:endParaRPr lang="fr-CA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̴ 4 mW typique</a:t>
                      </a:r>
                      <a:endParaRPr lang="fr-CA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2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200" spc="-5" dirty="0">
                          <a:latin typeface="+mn-lt"/>
                          <a:cs typeface="Calibri"/>
                        </a:rPr>
                        <a:t>Source </a:t>
                      </a:r>
                      <a:r>
                        <a:rPr lang="en-US" sz="1200" spc="-5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d’alimentation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+mn-lt"/>
                          <a:cs typeface="Calibri"/>
                        </a:rPr>
                        <a:t>110-240 V AC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916">
                <a:tc>
                  <a:txBody>
                    <a:bodyPr/>
                    <a:lstStyle/>
                    <a:p>
                      <a:pPr marL="8509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+mn-lt"/>
                          <a:cs typeface="Calibri"/>
                        </a:rPr>
                        <a:t>Consommation d’énergie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C6C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̴ </a:t>
                      </a:r>
                      <a:r>
                        <a:rPr lang="fr-CA" sz="1200" spc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6 - 7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endParaRPr lang="fr-CA" sz="1200" spc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endParaRPr lang="fr-CA" sz="1200" spc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916">
                <a:tc>
                  <a:txBody>
                    <a:bodyPr/>
                    <a:lstStyle/>
                    <a:p>
                      <a:pPr marL="85090" marR="149225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+mn-lt"/>
                          <a:cs typeface="Calibri"/>
                        </a:rPr>
                        <a:t>Température</a:t>
                      </a:r>
                      <a:r>
                        <a:rPr lang="en-US" sz="1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d’opération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</a:rPr>
                        <a:t>+20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</a:rPr>
                        <a:t>C to +30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</a:rPr>
                        <a:t>C 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9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Dimensions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25 cm (H) X 44 cm (W) X 40 cm (L)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À </a:t>
                      </a:r>
                      <a:r>
                        <a:rPr lang="en-CA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déterminer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Poids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12.7 kg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À déterminer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47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Calibri"/>
                        </a:rPr>
                        <a:t>Autres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5654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Illumination </a:t>
                      </a:r>
                      <a:r>
                        <a:rPr lang="en-US" sz="1200" kern="1200" spc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uniforme</a:t>
                      </a:r>
                      <a:r>
                        <a:rPr lang="en-US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spc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rectangulaire</a:t>
                      </a:r>
                      <a:r>
                        <a:rPr lang="en-US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marL="25654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spc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Boîtier</a:t>
                      </a:r>
                      <a:r>
                        <a:rPr lang="en-US" sz="1200" kern="1200" spc="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spc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externe</a:t>
                      </a:r>
                      <a:endParaRPr lang="en-US" sz="1200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25654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Facteur de forme du faisceau adapté au capteur INO </a:t>
                      </a:r>
                      <a:r>
                        <a:rPr lang="fr-CA" sz="1200" kern="1200" spc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THz</a:t>
                      </a:r>
                      <a:endParaRPr lang="fr-CA" sz="1200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25654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Brevet des États-Unis</a:t>
                      </a:r>
                      <a:endParaRPr lang="en-US" sz="1200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25654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5654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72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35916</TotalTime>
  <Words>372</Words>
  <Application>Microsoft Office PowerPoint</Application>
  <PresentationFormat>Personnalisé</PresentationFormat>
  <Paragraphs>72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depthview</dc:title>
  <dc:creator>OZOUIAN Grégory</dc:creator>
  <cp:lastModifiedBy>LAFRANCE Anne-Marie</cp:lastModifiedBy>
  <cp:revision>162</cp:revision>
  <dcterms:created xsi:type="dcterms:W3CDTF">2014-09-18T18:28:05Z</dcterms:created>
  <dcterms:modified xsi:type="dcterms:W3CDTF">2020-12-02T13:52:18Z</dcterms:modified>
</cp:coreProperties>
</file>